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9" r:id="rId4"/>
    <p:sldId id="270" r:id="rId5"/>
    <p:sldId id="263" r:id="rId6"/>
    <p:sldId id="264" r:id="rId7"/>
    <p:sldId id="265" r:id="rId8"/>
    <p:sldId id="271" r:id="rId9"/>
    <p:sldId id="277" r:id="rId10"/>
    <p:sldId id="272" r:id="rId11"/>
    <p:sldId id="278" r:id="rId12"/>
    <p:sldId id="273" r:id="rId13"/>
    <p:sldId id="279" r:id="rId14"/>
    <p:sldId id="274" r:id="rId15"/>
    <p:sldId id="280" r:id="rId16"/>
    <p:sldId id="275" r:id="rId17"/>
    <p:sldId id="281" r:id="rId18"/>
    <p:sldId id="276" r:id="rId19"/>
    <p:sldId id="282" r:id="rId20"/>
    <p:sldId id="266" r:id="rId21"/>
    <p:sldId id="283" r:id="rId22"/>
    <p:sldId id="267" r:id="rId23"/>
    <p:sldId id="268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A1F"/>
    <a:srgbClr val="9EFF29"/>
    <a:srgbClr val="003635"/>
    <a:srgbClr val="D6370C"/>
    <a:srgbClr val="0000CC"/>
    <a:srgbClr val="1D3A00"/>
    <a:srgbClr val="FF856D"/>
    <a:srgbClr val="FF2549"/>
    <a:srgbClr val="00585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-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3063" y="2794820"/>
            <a:ext cx="8067369" cy="159282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2131143"/>
            <a:ext cx="8082115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6" y="180091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98755"/>
            <a:ext cx="8246070" cy="376356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447" y="443407"/>
            <a:ext cx="66586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781" y="1177436"/>
            <a:ext cx="6681021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43" y="175783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803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8043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803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8043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110" y="2814893"/>
            <a:ext cx="7860890" cy="1489587"/>
          </a:xfrm>
        </p:spPr>
        <p:txBody>
          <a:bodyPr>
            <a:normAutofit/>
          </a:bodyPr>
          <a:lstStyle/>
          <a:p>
            <a:r>
              <a:rPr lang="en-US" dirty="0"/>
              <a:t>Skin Lesion Segmentation </a:t>
            </a:r>
            <a:br>
              <a:rPr lang="en-US" dirty="0"/>
            </a:br>
            <a:r>
              <a:rPr lang="en-US" dirty="0"/>
              <a:t>from Dermoscopic Images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903" y="2094271"/>
            <a:ext cx="7853517" cy="730043"/>
          </a:xfrm>
        </p:spPr>
        <p:txBody>
          <a:bodyPr/>
          <a:lstStyle/>
          <a:p>
            <a:r>
              <a:rPr lang="en-US" dirty="0"/>
              <a:t>Team 10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Unet</a:t>
            </a:r>
            <a:r>
              <a:rPr lang="en-US" dirty="0"/>
              <a:t> 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FA45F-0AB1-EEC2-D5E1-2A286D405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/>
          <a:stretch/>
        </p:blipFill>
        <p:spPr bwMode="auto">
          <a:xfrm>
            <a:off x="1339912" y="1212384"/>
            <a:ext cx="6455122" cy="3923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424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UNet</a:t>
            </a:r>
            <a:r>
              <a:rPr lang="en-US" dirty="0"/>
              <a:t> 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20F13-FA66-21C2-FD86-76E31C368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57" y="1032107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3E468-0A17-4586-FA9C-333F21FAF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67" y="1032107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C968E-9052-9D0E-B24C-97F6B142A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57" y="2776053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B15C0-6A05-E7D5-42FF-545386DC8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57" y="2776053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ED79-D552-3E18-9877-383EB6323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22" y="2775418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F06CAE-92C8-5056-BF4B-A8D35BA2D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82657"/>
              </p:ext>
            </p:extLst>
          </p:nvPr>
        </p:nvGraphicFramePr>
        <p:xfrm>
          <a:off x="2178867" y="4584700"/>
          <a:ext cx="4953000" cy="55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59002389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882468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628929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8823762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51935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60619864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39701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Unet ++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0.96484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0.91773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0.91757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0.90663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0.84123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3720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28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/>
              <a:t>Attention </a:t>
            </a:r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F8595-37FD-3105-D164-4FF6D633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97" y="1161060"/>
            <a:ext cx="6584936" cy="38838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61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/>
              <a:t>Attention </a:t>
            </a:r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47AD5-0770-B02F-4A67-706025F5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17" y="1032635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FD7FD-C846-0F20-417E-82251072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7" y="1032635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4CC64-F764-2584-075B-65F36A67E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510" y="2802380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D5BD3-A5BC-787A-C464-96BD2DA1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84" y="2802380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3DA9D-A123-AC5E-0CB1-56E383E18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717" y="2802380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9F432F-CCAD-55A5-5872-ED107FE1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391247"/>
              </p:ext>
            </p:extLst>
          </p:nvPr>
        </p:nvGraphicFramePr>
        <p:xfrm>
          <a:off x="1883121" y="4563235"/>
          <a:ext cx="5391717" cy="616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5057">
                  <a:extLst>
                    <a:ext uri="{9D8B030D-6E8A-4147-A177-3AD203B41FA5}">
                      <a16:colId xmlns:a16="http://schemas.microsoft.com/office/drawing/2014/main" val="310535079"/>
                    </a:ext>
                  </a:extLst>
                </a:gridCol>
                <a:gridCol w="738357">
                  <a:extLst>
                    <a:ext uri="{9D8B030D-6E8A-4147-A177-3AD203B41FA5}">
                      <a16:colId xmlns:a16="http://schemas.microsoft.com/office/drawing/2014/main" val="2044502359"/>
                    </a:ext>
                  </a:extLst>
                </a:gridCol>
                <a:gridCol w="870278">
                  <a:extLst>
                    <a:ext uri="{9D8B030D-6E8A-4147-A177-3AD203B41FA5}">
                      <a16:colId xmlns:a16="http://schemas.microsoft.com/office/drawing/2014/main" val="3047404027"/>
                    </a:ext>
                  </a:extLst>
                </a:gridCol>
                <a:gridCol w="862675">
                  <a:extLst>
                    <a:ext uri="{9D8B030D-6E8A-4147-A177-3AD203B41FA5}">
                      <a16:colId xmlns:a16="http://schemas.microsoft.com/office/drawing/2014/main" val="2373832623"/>
                    </a:ext>
                  </a:extLst>
                </a:gridCol>
                <a:gridCol w="862675">
                  <a:extLst>
                    <a:ext uri="{9D8B030D-6E8A-4147-A177-3AD203B41FA5}">
                      <a16:colId xmlns:a16="http://schemas.microsoft.com/office/drawing/2014/main" val="1377581662"/>
                    </a:ext>
                  </a:extLst>
                </a:gridCol>
                <a:gridCol w="862675">
                  <a:extLst>
                    <a:ext uri="{9D8B030D-6E8A-4147-A177-3AD203B41FA5}">
                      <a16:colId xmlns:a16="http://schemas.microsoft.com/office/drawing/2014/main" val="2894397456"/>
                    </a:ext>
                  </a:extLst>
                </a:gridCol>
              </a:tblGrid>
              <a:tr h="237814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2183229"/>
                  </a:ext>
                </a:extLst>
              </a:tr>
              <a:tr h="342451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Attention UNet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0.93866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0.79181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0.91314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0.82186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0.72554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88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/>
              <a:t>R2UNet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91ED1-4652-8579-8249-631BB5E0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7"/>
          <a:stretch/>
        </p:blipFill>
        <p:spPr bwMode="auto">
          <a:xfrm>
            <a:off x="2419256" y="1140596"/>
            <a:ext cx="6543675" cy="193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2E493-568B-0ECC-B407-6B6765FF1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r="57225" b="10359"/>
          <a:stretch/>
        </p:blipFill>
        <p:spPr bwMode="auto">
          <a:xfrm>
            <a:off x="181069" y="2852243"/>
            <a:ext cx="3020432" cy="229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0AB3D-5521-144D-7FA0-67A1D8771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3" b="28724"/>
          <a:stretch/>
        </p:blipFill>
        <p:spPr bwMode="auto">
          <a:xfrm>
            <a:off x="5481045" y="3350595"/>
            <a:ext cx="3481886" cy="1658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07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/>
              <a:t>R2UNet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D6296-E311-AE9F-F5B6-7B75F33A0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19" y="1028864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F3D1C-6FBE-3E16-D2F8-C01BC186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39" y="1028864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5C219-0137-4237-9E57-98110A36D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64" y="2788361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1FBCD-8077-DD4C-C8EC-81B396BB2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929" y="2788361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BBAC6-6EA2-30AA-3956-92E9B13EA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29" y="2788361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6DD656-D053-54D2-EBE5-739BE2DE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74164"/>
              </p:ext>
            </p:extLst>
          </p:nvPr>
        </p:nvGraphicFramePr>
        <p:xfrm>
          <a:off x="1972819" y="4549216"/>
          <a:ext cx="5410200" cy="55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6218227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4912659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5903221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981793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4578794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1006077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970888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SegNET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0.95445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0.88002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0.89181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0.86679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0.78359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776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86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B696F-616A-019C-70AE-AE43361AA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547" y="1281558"/>
            <a:ext cx="5970905" cy="185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A4012-3740-523E-822A-CD192475B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547" y="2722117"/>
            <a:ext cx="5998210" cy="11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4DD5F-E42B-AC28-293B-25E0BD482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26" y="4099560"/>
            <a:ext cx="6189345" cy="1043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84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5BCCC-568A-5E2F-CAC8-159F8538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91" y="1057363"/>
            <a:ext cx="245554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1D2A4-F6BE-92AF-B5A6-647858E5E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46" y="1057363"/>
            <a:ext cx="245554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9BA0A-458A-4580-50DB-EF16F9750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38" y="2796059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C26C5-0C8E-EAA7-47DE-19ECF166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68" y="2795424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B0A5D-EDB4-D281-3CB0-31966F47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8" y="2792249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1D9EA41-49BD-4CA1-4CC7-D0CCF377E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01948"/>
              </p:ext>
            </p:extLst>
          </p:nvPr>
        </p:nvGraphicFramePr>
        <p:xfrm>
          <a:off x="2120397" y="4583377"/>
          <a:ext cx="5410200" cy="55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9327946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25124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7155123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1442826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849904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62204052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630622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R2UNet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0.95306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0.88694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0.9015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0.87443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0.80412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048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79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MFSNet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8CB58-04D8-53DB-BC04-6DF61C6B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59" y="1113576"/>
            <a:ext cx="6238919" cy="40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7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MFSNet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CCDA4-CBE5-270B-CF89-2167AC55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07" y="1693228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3B01B-13CA-F0A0-DBAF-41A19B50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17" y="1689418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9A26A-E4CC-FBC6-3603-1F77B13C2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7" y="1693228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AACD22-12A5-63E4-F683-3DBE15406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94333"/>
              </p:ext>
            </p:extLst>
          </p:nvPr>
        </p:nvGraphicFramePr>
        <p:xfrm>
          <a:off x="1947544" y="4156876"/>
          <a:ext cx="5410200" cy="55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5907161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360121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994294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3403957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369327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88489972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626798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MFSNet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0.91605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0.75602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0.82714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0.73333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0.60735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1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31554" y="87912"/>
            <a:ext cx="6658607" cy="72534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Capstone Team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488ED-BD30-9A08-55E7-45BB1C6C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83" y="1139478"/>
            <a:ext cx="913765" cy="86868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0C4EAD-FE01-0ADF-BD92-213BB84F5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23" y="1093758"/>
            <a:ext cx="899795" cy="914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F364A-134E-DCCD-3352-D69FE223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987" y="1069269"/>
            <a:ext cx="904875" cy="917575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BC133-2A82-9338-4CEE-0DA8AF15B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771" y="1072126"/>
            <a:ext cx="886460" cy="9118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84DA1-7C6C-3A76-A671-B238CA72A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071" y="1077883"/>
            <a:ext cx="923290" cy="930275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7A925A-AD55-3FB9-8E83-3D7061FFD77F}"/>
              </a:ext>
            </a:extLst>
          </p:cNvPr>
          <p:cNvSpPr txBox="1"/>
          <p:nvPr/>
        </p:nvSpPr>
        <p:spPr>
          <a:xfrm>
            <a:off x="2828048" y="2052647"/>
            <a:ext cx="4587948" cy="64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9300" algn="ctr">
              <a:spcBef>
                <a:spcPts val="195"/>
              </a:spcBef>
              <a:spcAft>
                <a:spcPts val="0"/>
              </a:spcAft>
              <a:tabLst>
                <a:tab pos="520700" algn="l"/>
              </a:tabLst>
            </a:pPr>
            <a:r>
              <a:rPr lang="en-IN" sz="18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Manikandan </a:t>
            </a:r>
          </a:p>
          <a:p>
            <a:pPr marL="749300" algn="ctr">
              <a:spcBef>
                <a:spcPts val="195"/>
              </a:spcBef>
              <a:spcAft>
                <a:spcPts val="0"/>
              </a:spcAft>
              <a:tabLst>
                <a:tab pos="520700" algn="l"/>
              </a:tabLst>
            </a:pPr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Gopalakrishnan</a:t>
            </a:r>
            <a:endParaRPr lang="en-IN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E605D-F877-38E5-F011-4C1A0FA9646E}"/>
              </a:ext>
            </a:extLst>
          </p:cNvPr>
          <p:cNvSpPr txBox="1"/>
          <p:nvPr/>
        </p:nvSpPr>
        <p:spPr>
          <a:xfrm>
            <a:off x="2545588" y="2109073"/>
            <a:ext cx="2704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Ashley </a:t>
            </a:r>
          </a:p>
          <a:p>
            <a:pPr algn="ctr"/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Almeida 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70823-7246-EC4A-1109-AC474DD79569}"/>
              </a:ext>
            </a:extLst>
          </p:cNvPr>
          <p:cNvSpPr txBox="1"/>
          <p:nvPr/>
        </p:nvSpPr>
        <p:spPr>
          <a:xfrm>
            <a:off x="1483927" y="2109074"/>
            <a:ext cx="1774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Anand </a:t>
            </a:r>
          </a:p>
          <a:p>
            <a:pPr algn="ctr"/>
            <a:r>
              <a:rPr lang="en-IN" sz="1600" spc="-5" dirty="0" err="1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Venkateshwaran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713AA-DC59-F336-8DE6-B9D039BD415A}"/>
              </a:ext>
            </a:extLst>
          </p:cNvPr>
          <p:cNvSpPr txBox="1"/>
          <p:nvPr/>
        </p:nvSpPr>
        <p:spPr>
          <a:xfrm>
            <a:off x="6119882" y="2114682"/>
            <a:ext cx="19298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spc="-5" dirty="0" err="1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Shivanand</a:t>
            </a:r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IN" sz="1600" spc="-5" dirty="0" err="1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Kadadi</a:t>
            </a:r>
            <a:r>
              <a:rPr lang="en-IN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243D09-ED60-D4DA-52F2-0B0FED1F8DD2}"/>
              </a:ext>
            </a:extLst>
          </p:cNvPr>
          <p:cNvSpPr txBox="1"/>
          <p:nvPr/>
        </p:nvSpPr>
        <p:spPr>
          <a:xfrm>
            <a:off x="7084786" y="2109073"/>
            <a:ext cx="2868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spc="-5" dirty="0" err="1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Vinuth</a:t>
            </a:r>
            <a:r>
              <a:rPr lang="en-IN" sz="1600" spc="-5" dirty="0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IN" sz="1600" spc="-5" dirty="0" err="1">
                <a:solidFill>
                  <a:srgbClr val="202529"/>
                </a:solidFill>
                <a:effectLst/>
                <a:ea typeface="Times New Roman" panose="02020603050405020304" pitchFamily="18" charset="0"/>
              </a:rPr>
              <a:t>Tulasi</a:t>
            </a:r>
            <a:r>
              <a:rPr lang="en-IN" sz="1600" dirty="0">
                <a:effectLst/>
              </a:rPr>
              <a:t>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06341-BD44-156F-8150-5420A0A14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526" y="3382366"/>
            <a:ext cx="877570" cy="88773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FAA67-C423-88A5-F369-4C32DAA2625C}"/>
              </a:ext>
            </a:extLst>
          </p:cNvPr>
          <p:cNvSpPr txBox="1"/>
          <p:nvPr/>
        </p:nvSpPr>
        <p:spPr>
          <a:xfrm>
            <a:off x="3443437" y="4270096"/>
            <a:ext cx="4587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504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1F497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IISC – Dr. R Venkatesh Babu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0EF6-6D3C-7115-FABD-5C48CA5D7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3862" y="3382365"/>
            <a:ext cx="778510" cy="80781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CDD6E-E90E-D4A2-C999-6D38E97547B0}"/>
              </a:ext>
            </a:extLst>
          </p:cNvPr>
          <p:cNvSpPr txBox="1"/>
          <p:nvPr/>
        </p:nvSpPr>
        <p:spPr>
          <a:xfrm>
            <a:off x="5544232" y="4270096"/>
            <a:ext cx="4738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504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Project Mentor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1F497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Talent Sprint – Ahmed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7C73D-407E-C554-EFB4-26EBE3AEB638}"/>
              </a:ext>
            </a:extLst>
          </p:cNvPr>
          <p:cNvCxnSpPr/>
          <p:nvPr/>
        </p:nvCxnSpPr>
        <p:spPr>
          <a:xfrm>
            <a:off x="3078178" y="3119297"/>
            <a:ext cx="4535786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2105" y="210277"/>
            <a:ext cx="6283782" cy="7253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Benchmark and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D26AB-8411-C26D-83AC-F9D9888CF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62" y="935627"/>
            <a:ext cx="5402466" cy="23955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A06049-82CB-3AF1-2991-6447DBB63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03776"/>
              </p:ext>
            </p:extLst>
          </p:nvPr>
        </p:nvGraphicFramePr>
        <p:xfrm>
          <a:off x="2440184" y="3681078"/>
          <a:ext cx="6235703" cy="139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082">
                  <a:extLst>
                    <a:ext uri="{9D8B030D-6E8A-4147-A177-3AD203B41FA5}">
                      <a16:colId xmlns:a16="http://schemas.microsoft.com/office/drawing/2014/main" val="48556640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824477265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607610981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2616629001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4051349558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1601012706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4120283345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174177697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Unet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Unet ++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AttentionNet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R2UNet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SegNET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MFSNet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Ensemble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76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Accuracy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0.94977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0.96516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0.92737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0.95905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0.94933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0.95328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0.95323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493243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Precision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0.97202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0.95303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0.9673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0.96527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0.96466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594696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Recall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0.83299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0.92123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0.92215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0.90419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0.91213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0.91641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0.85087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66057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F1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0.85349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0.90895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effectLst/>
                        </a:rPr>
                        <a:t>0.78256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0.88879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0.85237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0.83963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0.86999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11057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IOU / Jaccard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0.77792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0.84321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0.67925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effectLst/>
                        </a:rPr>
                        <a:t>0.81766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0.7611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0.74453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effectLst/>
                        </a:rPr>
                        <a:t>0.79665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43362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8E5831-52ED-01B2-8FD8-A4004DBD26FE}"/>
              </a:ext>
            </a:extLst>
          </p:cNvPr>
          <p:cNvSpPr txBox="1"/>
          <p:nvPr/>
        </p:nvSpPr>
        <p:spPr>
          <a:xfrm>
            <a:off x="2422078" y="3412636"/>
            <a:ext cx="2073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VGG16 –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92354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2105" y="210277"/>
            <a:ext cx="6283782" cy="7253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Benchmark and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D26AB-8411-C26D-83AC-F9D9888CF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62" y="935627"/>
            <a:ext cx="5402466" cy="23955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E5831-52ED-01B2-8FD8-A4004DBD26FE}"/>
              </a:ext>
            </a:extLst>
          </p:cNvPr>
          <p:cNvSpPr txBox="1"/>
          <p:nvPr/>
        </p:nvSpPr>
        <p:spPr>
          <a:xfrm>
            <a:off x="2422078" y="3412636"/>
            <a:ext cx="242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err="1"/>
              <a:t>EfficientNet</a:t>
            </a:r>
            <a:r>
              <a:rPr lang="en-US" sz="1400" u="sng" dirty="0"/>
              <a:t> – transfer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89FE1A-F102-6868-99D4-78388DF06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15584"/>
              </p:ext>
            </p:extLst>
          </p:nvPr>
        </p:nvGraphicFramePr>
        <p:xfrm>
          <a:off x="2440184" y="3684201"/>
          <a:ext cx="6235703" cy="139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082">
                  <a:extLst>
                    <a:ext uri="{9D8B030D-6E8A-4147-A177-3AD203B41FA5}">
                      <a16:colId xmlns:a16="http://schemas.microsoft.com/office/drawing/2014/main" val="2348417821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1687737724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4057375262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1498500277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3538651213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2125665291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599835855"/>
                    </a:ext>
                  </a:extLst>
                </a:gridCol>
                <a:gridCol w="749803">
                  <a:extLst>
                    <a:ext uri="{9D8B030D-6E8A-4147-A177-3AD203B41FA5}">
                      <a16:colId xmlns:a16="http://schemas.microsoft.com/office/drawing/2014/main" val="419688733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Unet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Unet ++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AttentionNet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effectLst/>
                        </a:rPr>
                        <a:t>R2UNet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SegNET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MFSNet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Ensemble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89988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Accuracy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0.95478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0.93091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0.95832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0.95456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0.95418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0.95828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70309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Precision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0.96603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0.96213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0.95052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0.96779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0.96306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0.83725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0.91177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751706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Recall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0.9099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0.86056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0.89672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0.91463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0.89664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0.90676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0.84282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85493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F1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0.87968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0.84608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0.80228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0.88678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0.86838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0.84691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0.86244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46451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IOU / Jaccard</a:t>
                      </a:r>
                      <a:endParaRPr lang="en-IN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0.80303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0.75032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0.7024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0.81557</a:t>
                      </a:r>
                      <a:endParaRPr lang="en-IN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0.78651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>
                          <a:effectLst/>
                        </a:rPr>
                        <a:t>0.75187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u="none" strike="noStrike" dirty="0">
                          <a:effectLst/>
                        </a:rPr>
                        <a:t>0.77443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351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83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173" y="1677630"/>
            <a:ext cx="8744645" cy="346587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IN" sz="1600" spc="-5" dirty="0" err="1">
                <a:effectLst/>
                <a:ea typeface="Arial MT"/>
                <a:cs typeface="Arial MT"/>
              </a:rPr>
              <a:t>Unet</a:t>
            </a:r>
            <a:r>
              <a:rPr lang="en-IN" sz="1600" spc="-5" dirty="0">
                <a:effectLst/>
                <a:ea typeface="Arial MT"/>
                <a:cs typeface="Arial MT"/>
              </a:rPr>
              <a:t>++ model scores are higher than benchmark scores when used along with VGG16</a:t>
            </a: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IN" sz="1600" spc="-5" dirty="0">
                <a:effectLst/>
                <a:ea typeface="Arial MT"/>
                <a:cs typeface="Arial MT"/>
              </a:rPr>
              <a:t>R2UNet model performs better when used along with </a:t>
            </a:r>
            <a:r>
              <a:rPr lang="en-IN" sz="1600" spc="-5" dirty="0" err="1">
                <a:effectLst/>
                <a:ea typeface="Arial MT"/>
                <a:cs typeface="Arial MT"/>
              </a:rPr>
              <a:t>EfficientNet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IN" sz="1600" spc="-5" dirty="0">
                <a:ea typeface="Arial MT"/>
                <a:cs typeface="Arial MT"/>
              </a:rPr>
              <a:t>We have reduced our resolution to 128x128x1 due to resource constraints. Bilinear interpolation can be attempted to extrapolate to 512x512x1</a:t>
            </a: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IN" sz="1600" spc="-5" dirty="0" err="1">
                <a:effectLst/>
                <a:ea typeface="Arial MT"/>
                <a:cs typeface="Arial MT"/>
              </a:rPr>
              <a:t>MFSNet</a:t>
            </a:r>
            <a:r>
              <a:rPr lang="en-IN" sz="1600" spc="-5" dirty="0">
                <a:effectLst/>
                <a:ea typeface="Arial MT"/>
                <a:cs typeface="Arial MT"/>
              </a:rPr>
              <a:t> is a new emerging model and needs more work in fine tuning to get better results</a:t>
            </a: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endParaRPr lang="en-IN" sz="1600" spc="-5" dirty="0">
              <a:effectLst/>
              <a:ea typeface="Arial MT"/>
              <a:cs typeface="Arial MT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83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7F716F-3CA2-7FCC-10E9-6D0B00507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33" y="3646163"/>
            <a:ext cx="8246070" cy="150850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pPr marL="0" indent="0" algn="ctr">
              <a:buNone/>
            </a:pPr>
            <a:r>
              <a:rPr lang="en-US" sz="1600" dirty="0"/>
              <a:t>We would like to extend a hearty thanks to our Mentor Ahmed who has diligently spent a lot of time and guided us through the capstone project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And, also to Prof. Dr. Venkatesh Babu for his insights and his direction that has helped us successfully research and build these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9F9BF-3525-ADAA-49DC-E26CE03B2CF0}"/>
              </a:ext>
            </a:extLst>
          </p:cNvPr>
          <p:cNvSpPr txBox="1"/>
          <p:nvPr/>
        </p:nvSpPr>
        <p:spPr>
          <a:xfrm>
            <a:off x="1995782" y="1234010"/>
            <a:ext cx="515243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 awesome Teacher is hard to find, </a:t>
            </a:r>
          </a:p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difficult to part and impossible to forget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1C6D-874C-FFE5-3996-CC3CE0BA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82" y="2299440"/>
            <a:ext cx="877570" cy="88773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91716-0113-FD3D-A517-DA696D92A088}"/>
              </a:ext>
            </a:extLst>
          </p:cNvPr>
          <p:cNvSpPr txBox="1"/>
          <p:nvPr/>
        </p:nvSpPr>
        <p:spPr>
          <a:xfrm>
            <a:off x="2471593" y="3187170"/>
            <a:ext cx="4587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504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1F497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IISC – Dr. R Venkatesh Babu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47E6D-53E5-1F9C-9B49-1858AA4F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682" y="2299440"/>
            <a:ext cx="778510" cy="807813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A8E5A-6A12-5FE9-0926-904D8E2404D6}"/>
              </a:ext>
            </a:extLst>
          </p:cNvPr>
          <p:cNvSpPr txBox="1"/>
          <p:nvPr/>
        </p:nvSpPr>
        <p:spPr>
          <a:xfrm>
            <a:off x="4749052" y="3187171"/>
            <a:ext cx="4738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504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Project Mentor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1F497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Talent Sprint – Ahmed</a:t>
            </a:r>
            <a:endParaRPr lang="en-IN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8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8B1C-8DB3-3EBF-5C46-051CCB5C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6440-DBF5-C933-DF4B-910D5EBDD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Skin cancer is the most common cancer among all cancers. </a:t>
            </a:r>
          </a:p>
          <a:p>
            <a:endParaRPr lang="en-US" sz="1800" dirty="0">
              <a:effectLst/>
              <a:latin typeface="Segoe UI Historic" panose="020B0502040204020203" pitchFamily="34" charset="0"/>
              <a:ea typeface="Arial MT"/>
            </a:endParaRPr>
          </a:p>
          <a:p>
            <a:r>
              <a:rPr lang="en-US" sz="1800" dirty="0">
                <a:latin typeface="Segoe UI Historic" panose="020B0502040204020203" pitchFamily="34" charset="0"/>
                <a:ea typeface="Arial MT"/>
              </a:rPr>
              <a:t>T</a:t>
            </a:r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imely diagnosis is critical for its treatment before the onset of malignancy</a:t>
            </a:r>
            <a:r>
              <a:rPr lang="en-IN" dirty="0">
                <a:effectLst/>
              </a:rPr>
              <a:t> </a:t>
            </a:r>
          </a:p>
          <a:p>
            <a:endParaRPr lang="en-US" sz="1800" dirty="0">
              <a:latin typeface="Segoe UI Historic" panose="020B0502040204020203" pitchFamily="34" charset="0"/>
            </a:endParaRPr>
          </a:p>
          <a:p>
            <a:r>
              <a:rPr lang="en-US" sz="1800" dirty="0">
                <a:latin typeface="Segoe UI Historic" panose="020B0502040204020203" pitchFamily="34" charset="0"/>
                <a:ea typeface="Arial MT"/>
              </a:rPr>
              <a:t>C</a:t>
            </a:r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urrent practice, specialists rely on visual inspection with manual Dermoscopic assessment</a:t>
            </a:r>
          </a:p>
          <a:p>
            <a:pPr marL="0" indent="0">
              <a:buNone/>
            </a:pPr>
            <a:endParaRPr lang="en-US" sz="1800" dirty="0">
              <a:effectLst/>
              <a:latin typeface="Segoe UI Historic" panose="020B0502040204020203" pitchFamily="34" charset="0"/>
              <a:ea typeface="Arial MT"/>
            </a:endParaRPr>
          </a:p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In this project, we will make use of Dermoscopic Images and segment the lesion boundaries which can be used in the diagnosis and classification of early cancer</a:t>
            </a:r>
            <a:r>
              <a:rPr lang="en-IN" sz="1200" dirty="0">
                <a:effectLst/>
              </a:rPr>
              <a:t> </a:t>
            </a:r>
            <a:endParaRPr lang="en-US" sz="1800" dirty="0">
              <a:effectLst/>
              <a:latin typeface="Segoe UI Historic" panose="020B0502040204020203" pitchFamily="34" charset="0"/>
              <a:ea typeface="Arial MT"/>
            </a:endParaRPr>
          </a:p>
          <a:p>
            <a:endParaRPr lang="en-IN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8B1C-8DB3-3EBF-5C46-051CCB5C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6440-DBF5-C933-DF4B-910D5EBDD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Every year, nearly 17 million people are affected by cancer </a:t>
            </a:r>
          </a:p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Its incidence rate has risen to 4–6%</a:t>
            </a:r>
            <a:r>
              <a:rPr lang="en-IN" dirty="0">
                <a:effectLst/>
              </a:rPr>
              <a:t> </a:t>
            </a:r>
            <a:endParaRPr lang="en-US" sz="1800" dirty="0">
              <a:latin typeface="Segoe UI Historic" panose="020B0502040204020203" pitchFamily="34" charset="0"/>
            </a:endParaRPr>
          </a:p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Early diagnosis is crucial as it increases the five-year survival rate up to 98%.</a:t>
            </a:r>
            <a:r>
              <a:rPr lang="en-IN" dirty="0">
                <a:effectLst/>
              </a:rPr>
              <a:t> </a:t>
            </a:r>
            <a:endParaRPr lang="en-US" sz="1800" dirty="0">
              <a:effectLst/>
              <a:latin typeface="Segoe UI Historic" panose="020B0502040204020203" pitchFamily="34" charset="0"/>
            </a:endParaRPr>
          </a:p>
          <a:p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Motivation here is to solve the skin lesion segmentation, which is an important process in skin diagnostics, using deep neural networks which have been proven to be reliable. </a:t>
            </a:r>
            <a:endParaRPr lang="en-US" sz="1800" dirty="0">
              <a:latin typeface="Segoe UI Historic" panose="020B0502040204020203" pitchFamily="34" charset="0"/>
              <a:ea typeface="Arial MT"/>
            </a:endParaRPr>
          </a:p>
          <a:p>
            <a:r>
              <a:rPr lang="en-US" sz="1800" dirty="0">
                <a:latin typeface="Segoe UI Historic" panose="020B0502040204020203" pitchFamily="34" charset="0"/>
                <a:ea typeface="Arial MT"/>
              </a:rPr>
              <a:t>F</a:t>
            </a:r>
            <a:r>
              <a:rPr lang="en-US" sz="1800" dirty="0">
                <a:effectLst/>
                <a:latin typeface="Segoe UI Historic" panose="020B0502040204020203" pitchFamily="34" charset="0"/>
                <a:ea typeface="Arial MT"/>
              </a:rPr>
              <a:t>inal solution can be integrated with a mobile / desktop application making the diagnosis tools more accessible.</a:t>
            </a:r>
            <a:r>
              <a:rPr lang="en-IN" dirty="0">
                <a:effectLst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7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232" y="1677630"/>
            <a:ext cx="5929135" cy="3465870"/>
          </a:xfrm>
        </p:spPr>
        <p:txBody>
          <a:bodyPr>
            <a:normAutofit/>
          </a:bodyPr>
          <a:lstStyle/>
          <a:p>
            <a:r>
              <a:rPr lang="en-US" sz="1600" dirty="0">
                <a:effectLst/>
                <a:latin typeface="Segoe UI Historic" panose="020B0502040204020203" pitchFamily="34" charset="0"/>
                <a:ea typeface="Arial MT"/>
              </a:rPr>
              <a:t>Dermoscopic lesion images in JPEG format</a:t>
            </a:r>
            <a:r>
              <a:rPr lang="en-IN" sz="1600" dirty="0">
                <a:effectLst/>
              </a:rPr>
              <a:t> </a:t>
            </a:r>
          </a:p>
          <a:p>
            <a:r>
              <a:rPr lang="en-US" sz="1600" dirty="0">
                <a:latin typeface="Segoe UI Historic" panose="020B0502040204020203" pitchFamily="34" charset="0"/>
                <a:ea typeface="Arial MT"/>
              </a:rPr>
              <a:t>H</a:t>
            </a:r>
            <a:r>
              <a:rPr lang="en-US" sz="1600" dirty="0">
                <a:effectLst/>
                <a:latin typeface="Segoe UI Historic" panose="020B0502040204020203" pitchFamily="34" charset="0"/>
                <a:ea typeface="Arial MT"/>
              </a:rPr>
              <a:t>istorical sample of patients presented for skin cancer screening</a:t>
            </a:r>
            <a:r>
              <a:rPr lang="en-IN" sz="1600" dirty="0">
                <a:effectLst/>
              </a:rPr>
              <a:t> </a:t>
            </a:r>
          </a:p>
          <a:p>
            <a:r>
              <a:rPr lang="en-US" sz="1600" dirty="0">
                <a:effectLst/>
                <a:latin typeface="Segoe UI Historic" panose="020B0502040204020203" pitchFamily="34" charset="0"/>
                <a:ea typeface="Arial MT"/>
              </a:rPr>
              <a:t>Every lesion image contains exactly one primary lesion; other fiducial markers, smaller secondary lesions</a:t>
            </a:r>
            <a:r>
              <a:rPr lang="en-IN" sz="1600" dirty="0">
                <a:effectLst/>
              </a:rPr>
              <a:t> </a:t>
            </a:r>
          </a:p>
          <a:p>
            <a:r>
              <a:rPr lang="en-US" sz="1600" dirty="0">
                <a:latin typeface="Segoe UI Historic" panose="020B0502040204020203" pitchFamily="34" charset="0"/>
                <a:ea typeface="Arial MT"/>
              </a:rPr>
              <a:t>M</a:t>
            </a:r>
            <a:r>
              <a:rPr lang="en-US" sz="1600" dirty="0">
                <a:effectLst/>
                <a:latin typeface="Segoe UI Historic" panose="020B0502040204020203" pitchFamily="34" charset="0"/>
                <a:ea typeface="Arial MT"/>
              </a:rPr>
              <a:t>ore benign lesions than malignant lesions</a:t>
            </a:r>
            <a:r>
              <a:rPr lang="en-IN" sz="1600" dirty="0">
                <a:effectLst/>
              </a:rPr>
              <a:t> </a:t>
            </a:r>
          </a:p>
          <a:p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27A28F-4B38-8901-4EFC-02122BF60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8071"/>
              </p:ext>
            </p:extLst>
          </p:nvPr>
        </p:nvGraphicFramePr>
        <p:xfrm>
          <a:off x="434216" y="3914569"/>
          <a:ext cx="8229600" cy="681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6448">
                  <a:extLst>
                    <a:ext uri="{9D8B030D-6E8A-4147-A177-3AD203B41FA5}">
                      <a16:colId xmlns:a16="http://schemas.microsoft.com/office/drawing/2014/main" val="1441586669"/>
                    </a:ext>
                  </a:extLst>
                </a:gridCol>
                <a:gridCol w="3522428">
                  <a:extLst>
                    <a:ext uri="{9D8B030D-6E8A-4147-A177-3AD203B41FA5}">
                      <a16:colId xmlns:a16="http://schemas.microsoft.com/office/drawing/2014/main" val="569085244"/>
                    </a:ext>
                  </a:extLst>
                </a:gridCol>
                <a:gridCol w="2310724">
                  <a:extLst>
                    <a:ext uri="{9D8B030D-6E8A-4147-A177-3AD203B41FA5}">
                      <a16:colId xmlns:a16="http://schemas.microsoft.com/office/drawing/2014/main" val="195264221"/>
                    </a:ext>
                  </a:extLst>
                </a:gridCol>
              </a:tblGrid>
              <a:tr h="212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Training 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Ground Truth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Test 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2606270945"/>
                  </a:ext>
                </a:extLst>
              </a:tr>
              <a:tr h="3973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2594 images </a:t>
                      </a:r>
                      <a:endParaRPr lang="en-IN" sz="1400" b="0" i="0" u="none" strike="noStrike" dirty="0">
                        <a:solidFill>
                          <a:srgbClr val="363636"/>
                        </a:solidFill>
                        <a:effectLst/>
                        <a:latin typeface="Segoe UI Historic" panose="020B0502040204020203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12970 response masks (5 for each image).</a:t>
                      </a:r>
                      <a:endParaRPr lang="en-IN" sz="1400" b="0" i="0" u="none" strike="noStrike" dirty="0">
                        <a:solidFill>
                          <a:srgbClr val="363636"/>
                        </a:solidFill>
                        <a:effectLst/>
                        <a:latin typeface="Segoe UI Historic" panose="020B0502040204020203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1000 images.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 Historic" panose="020B0502040204020203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50664674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A348831-010E-16D3-83A6-B7B78FC56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201" y="1801023"/>
            <a:ext cx="3029967" cy="15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95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232" y="1453293"/>
            <a:ext cx="5452805" cy="3465870"/>
          </a:xfrm>
        </p:spPr>
        <p:txBody>
          <a:bodyPr>
            <a:normAutofit/>
          </a:bodyPr>
          <a:lstStyle/>
          <a:p>
            <a:r>
              <a:rPr lang="en-IN" sz="1600" dirty="0"/>
              <a:t>Data Extraction through web scraping and direct download from the source </a:t>
            </a:r>
          </a:p>
          <a:p>
            <a:r>
              <a:rPr lang="en-IN" sz="1600" dirty="0"/>
              <a:t>Images brought in shape for further analysis</a:t>
            </a:r>
          </a:p>
          <a:p>
            <a:r>
              <a:rPr lang="en-IN" sz="1600" dirty="0"/>
              <a:t>Checking for NULL values</a:t>
            </a:r>
          </a:p>
          <a:p>
            <a:r>
              <a:rPr lang="en-IN" sz="1600" dirty="0"/>
              <a:t>Removing Outliers</a:t>
            </a:r>
          </a:p>
          <a:p>
            <a:r>
              <a:rPr lang="en-IN" sz="1600" dirty="0"/>
              <a:t>Resource constraints led to downsizing of image size from 512x512x1 to 128x128x1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48346-62AD-95ED-1659-415943D1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68" y="1394736"/>
            <a:ext cx="23622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DC169-12D4-AC47-C00B-28F5B343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3376409"/>
            <a:ext cx="2362200" cy="1502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85C66-B2B2-16E5-2001-02A9891D6C81}"/>
              </a:ext>
            </a:extLst>
          </p:cNvPr>
          <p:cNvSpPr txBox="1"/>
          <p:nvPr/>
        </p:nvSpPr>
        <p:spPr>
          <a:xfrm>
            <a:off x="6822219" y="1550504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Color Intensity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D42F7-D525-6FDF-BAB4-46FE698409A0}"/>
              </a:ext>
            </a:extLst>
          </p:cNvPr>
          <p:cNvSpPr txBox="1"/>
          <p:nvPr/>
        </p:nvSpPr>
        <p:spPr>
          <a:xfrm>
            <a:off x="7229819" y="3579411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Lesion Area Size (Cm)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1F68EE-D0F6-C9B4-6D22-F3BB4D24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1" y="3368661"/>
            <a:ext cx="1897746" cy="1509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25BBFB-9F3D-019C-EFDA-AC5A6A93B301}"/>
              </a:ext>
            </a:extLst>
          </p:cNvPr>
          <p:cNvSpPr/>
          <p:nvPr/>
        </p:nvSpPr>
        <p:spPr>
          <a:xfrm>
            <a:off x="4387781" y="4878460"/>
            <a:ext cx="1897746" cy="1388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Countour</a:t>
            </a:r>
            <a:r>
              <a:rPr lang="en-US" sz="1100" dirty="0"/>
              <a:t>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1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/>
              <a:t>Models and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173" y="1677630"/>
            <a:ext cx="8744645" cy="346587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1st Week:</a:t>
            </a:r>
            <a:r>
              <a:rPr lang="en-US" sz="1600" spc="-5" dirty="0">
                <a:effectLst/>
                <a:ea typeface="Arial MT"/>
                <a:cs typeface="Arial MT"/>
              </a:rPr>
              <a:t> Exploratory Data Analysis, Dataset Finalization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2nd Week:</a:t>
            </a:r>
            <a:r>
              <a:rPr lang="en-US" sz="1600" spc="-5" dirty="0">
                <a:effectLst/>
                <a:ea typeface="Arial MT"/>
                <a:cs typeface="Arial MT"/>
              </a:rPr>
              <a:t> Study research materials, finalize algorithms to implement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3rd Week:</a:t>
            </a:r>
            <a:r>
              <a:rPr lang="en-US" sz="1600" spc="-5" dirty="0">
                <a:effectLst/>
                <a:ea typeface="Arial MT"/>
                <a:cs typeface="Arial MT"/>
              </a:rPr>
              <a:t> Implement </a:t>
            </a:r>
            <a:r>
              <a:rPr lang="en-US" sz="1600" b="1" spc="-5" dirty="0" err="1">
                <a:solidFill>
                  <a:srgbClr val="FF856D"/>
                </a:solidFill>
                <a:effectLst/>
                <a:ea typeface="Arial MT"/>
                <a:cs typeface="Arial MT"/>
              </a:rPr>
              <a:t>UNet</a:t>
            </a:r>
            <a:r>
              <a:rPr lang="en-US" sz="1600" b="1" spc="-5" dirty="0">
                <a:solidFill>
                  <a:srgbClr val="FF856D"/>
                </a:solidFill>
                <a:effectLst/>
                <a:ea typeface="Arial MT"/>
                <a:cs typeface="Arial MT"/>
              </a:rPr>
              <a:t>, U-Net++ </a:t>
            </a:r>
            <a:r>
              <a:rPr lang="en-US" sz="1600" spc="-5" dirty="0">
                <a:effectLst/>
                <a:ea typeface="Arial MT"/>
                <a:cs typeface="Arial MT"/>
              </a:rPr>
              <a:t>and train the models 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4th Week:</a:t>
            </a:r>
            <a:r>
              <a:rPr lang="en-US" sz="1600" spc="-5" dirty="0">
                <a:effectLst/>
                <a:ea typeface="Arial MT"/>
                <a:cs typeface="Arial MT"/>
              </a:rPr>
              <a:t> Implement </a:t>
            </a:r>
            <a:r>
              <a:rPr lang="en-US" sz="1600" b="1" spc="-5" dirty="0">
                <a:solidFill>
                  <a:srgbClr val="FF856D"/>
                </a:solidFill>
                <a:effectLst/>
                <a:ea typeface="Arial MT"/>
                <a:cs typeface="Arial MT"/>
              </a:rPr>
              <a:t>R2U-Net, Attention U-Net, </a:t>
            </a:r>
            <a:r>
              <a:rPr lang="en-US" sz="1600" b="1" spc="-5" dirty="0" err="1">
                <a:solidFill>
                  <a:srgbClr val="FF856D"/>
                </a:solidFill>
                <a:effectLst/>
                <a:ea typeface="Arial MT"/>
                <a:cs typeface="Arial MT"/>
              </a:rPr>
              <a:t>SegNet</a:t>
            </a:r>
            <a:r>
              <a:rPr lang="en-US" sz="1600" b="1" spc="-5" dirty="0">
                <a:solidFill>
                  <a:srgbClr val="FF856D"/>
                </a:solidFill>
                <a:effectLst/>
                <a:ea typeface="Arial MT"/>
                <a:cs typeface="Arial MT"/>
              </a:rPr>
              <a:t> </a:t>
            </a:r>
            <a:r>
              <a:rPr lang="en-US" sz="1600" spc="-5" dirty="0">
                <a:effectLst/>
                <a:ea typeface="Arial MT"/>
                <a:cs typeface="Arial MT"/>
              </a:rPr>
              <a:t>&amp; train the models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5th Week:</a:t>
            </a:r>
            <a:r>
              <a:rPr lang="en-US" sz="1600" spc="-5" dirty="0">
                <a:effectLst/>
                <a:ea typeface="Arial MT"/>
                <a:cs typeface="Arial MT"/>
              </a:rPr>
              <a:t> </a:t>
            </a:r>
            <a:r>
              <a:rPr lang="en-US" sz="1600" spc="-5" dirty="0">
                <a:solidFill>
                  <a:srgbClr val="FF856D"/>
                </a:solidFill>
                <a:effectLst/>
                <a:ea typeface="Arial MT"/>
                <a:cs typeface="Arial MT"/>
              </a:rPr>
              <a:t>Ensemble of 2 Best Models </a:t>
            </a:r>
            <a:r>
              <a:rPr lang="en-US" sz="1600" spc="-5" dirty="0">
                <a:effectLst/>
                <a:ea typeface="Arial MT"/>
                <a:cs typeface="Arial MT"/>
              </a:rPr>
              <a:t>&amp; train the models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pPr marL="342900" lvl="0" indent="-342900">
              <a:lnSpc>
                <a:spcPct val="150000"/>
              </a:lnSpc>
              <a:spcBef>
                <a:spcPts val="190"/>
              </a:spcBef>
              <a:buSzPct val="69000"/>
              <a:buFont typeface="Symbol" pitchFamily="2" charset="2"/>
              <a:buChar char=""/>
              <a:tabLst>
                <a:tab pos="520700" algn="l"/>
              </a:tabLst>
            </a:pPr>
            <a:r>
              <a:rPr lang="en-US" sz="1600" b="1" spc="-5" dirty="0">
                <a:effectLst/>
                <a:ea typeface="Arial MT"/>
                <a:cs typeface="Arial MT"/>
              </a:rPr>
              <a:t>6th Week:</a:t>
            </a:r>
            <a:r>
              <a:rPr lang="en-US" sz="1600" spc="-5" dirty="0">
                <a:effectLst/>
                <a:ea typeface="Arial MT"/>
                <a:cs typeface="Arial MT"/>
              </a:rPr>
              <a:t> Compare Performances between Different Approaches and record Inferences and findings</a:t>
            </a:r>
            <a:endParaRPr lang="en-IN" sz="1600" spc="-5" dirty="0">
              <a:effectLst/>
              <a:ea typeface="Arial MT"/>
              <a:cs typeface="Arial MT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015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8E0A4-F7E5-1323-7CFD-DDE8A6B02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70" r="-2464" b="-2464"/>
          <a:stretch/>
        </p:blipFill>
        <p:spPr bwMode="auto">
          <a:xfrm>
            <a:off x="1819747" y="1041149"/>
            <a:ext cx="6163535" cy="4008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108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902" y="98610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311AF-AD74-D07E-5B69-9B09BF803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74" y="1059655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1740BA-3A63-0024-48E8-8F4F8BCA0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64" y="1064735"/>
            <a:ext cx="2497455" cy="176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83458-BCA3-D0E9-5A22-344E7FE67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99" y="2829400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65F76-A11F-8547-946B-5B33C184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9" y="2829400"/>
            <a:ext cx="204025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70B61-B91B-1FEB-2483-E9AC04F63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54" y="2829400"/>
            <a:ext cx="2040255" cy="1760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983923-3DC6-1964-061B-D159A7485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69526"/>
              </p:ext>
            </p:extLst>
          </p:nvPr>
        </p:nvGraphicFramePr>
        <p:xfrm>
          <a:off x="2219920" y="4584700"/>
          <a:ext cx="4953000" cy="55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74726132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1783284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043323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4423994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6323685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5089718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F1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IOU / Jaccard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415422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UNet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0.95599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0.91538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0.8801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>
                          <a:effectLst/>
                        </a:rPr>
                        <a:t>0.88089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</a:rPr>
                        <a:t>0.80719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494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9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Macintosh PowerPoint</Application>
  <PresentationFormat>On-screen Show (16:9)</PresentationFormat>
  <Paragraphs>258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Segoe UI Historic</vt:lpstr>
      <vt:lpstr>Symbol</vt:lpstr>
      <vt:lpstr>Times New Roman</vt:lpstr>
      <vt:lpstr>Office Theme</vt:lpstr>
      <vt:lpstr>Skin Lesion Segmentation  from Dermoscopic Images </vt:lpstr>
      <vt:lpstr>Capstone Team Members</vt:lpstr>
      <vt:lpstr>Problem Statement</vt:lpstr>
      <vt:lpstr>Project Motivation</vt:lpstr>
      <vt:lpstr>Dataset</vt:lpstr>
      <vt:lpstr>Pre-Processing </vt:lpstr>
      <vt:lpstr>Models and Plan</vt:lpstr>
      <vt:lpstr>UNet</vt:lpstr>
      <vt:lpstr>UNet</vt:lpstr>
      <vt:lpstr>Unet ++</vt:lpstr>
      <vt:lpstr>UNet ++</vt:lpstr>
      <vt:lpstr>Attention UNet</vt:lpstr>
      <vt:lpstr>Attention UNet</vt:lpstr>
      <vt:lpstr>R2UNet</vt:lpstr>
      <vt:lpstr>R2UNet</vt:lpstr>
      <vt:lpstr>SegNet</vt:lpstr>
      <vt:lpstr>SegNet</vt:lpstr>
      <vt:lpstr>MFSNet</vt:lpstr>
      <vt:lpstr>MFSNet</vt:lpstr>
      <vt:lpstr>Model Benchmark and Performance</vt:lpstr>
      <vt:lpstr>Model Benchmark and Performance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2023-02-16T10:32:55Z</dcterms:modified>
</cp:coreProperties>
</file>